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8"/>
  </p:notesMasterIdLst>
  <p:sldIdLst>
    <p:sldId id="306" r:id="rId5"/>
    <p:sldId id="307" r:id="rId6"/>
    <p:sldId id="308" r:id="rId7"/>
    <p:sldId id="309" r:id="rId8"/>
    <p:sldId id="318" r:id="rId9"/>
    <p:sldId id="319" r:id="rId10"/>
    <p:sldId id="320" r:id="rId11"/>
    <p:sldId id="323" r:id="rId12"/>
    <p:sldId id="314" r:id="rId13"/>
    <p:sldId id="321" r:id="rId14"/>
    <p:sldId id="315" r:id="rId15"/>
    <p:sldId id="322" r:id="rId16"/>
    <p:sldId id="324" r:id="rId17"/>
    <p:sldId id="328" r:id="rId18"/>
    <p:sldId id="303" r:id="rId19"/>
    <p:sldId id="316" r:id="rId20"/>
    <p:sldId id="325" r:id="rId21"/>
    <p:sldId id="317" r:id="rId22"/>
    <p:sldId id="326" r:id="rId23"/>
    <p:sldId id="310" r:id="rId24"/>
    <p:sldId id="327" r:id="rId25"/>
    <p:sldId id="311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Reading Images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1400" b="0" i="0" u="none" dirty="0"/>
            <a:t>MAPS starts by reading in the input remote-sensing images and sensing information.</a:t>
          </a:r>
          <a:endParaRPr lang="en-US" sz="1400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Shadow Extraction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400" b="0" i="0" u="none" dirty="0"/>
            <a:t>MAPS applies K-means clustering and Silhouette analysis to find the number of clusters that produces the most distinct clusters.</a:t>
          </a:r>
          <a:endParaRPr lang="en-US" sz="1400" dirty="0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Post-processing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400" b="0" i="0" u="none" dirty="0"/>
            <a:t>All small shadow detections are removed from the final shadow mask. </a:t>
          </a:r>
        </a:p>
        <a:p>
          <a:r>
            <a:rPr lang="en-US" sz="1400" b="0" i="0" u="none" dirty="0"/>
            <a:t>All holes in the mask are also filled.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Depth Calculation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1400" b="0" i="0" u="none" dirty="0"/>
            <a:t>MAPS uses the Sun’s position to automatically measure the shadow width and find the apparent depth.</a:t>
          </a:r>
          <a:endParaRPr lang="en-US" sz="1400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Saving Outputs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 custT="1"/>
      <dgm:spPr/>
      <dgm:t>
        <a:bodyPr/>
        <a:lstStyle/>
        <a:p>
          <a:pPr>
            <a:buNone/>
          </a:pPr>
          <a:r>
            <a:rPr lang="en-US" sz="1400" b="0" i="0" u="none" dirty="0"/>
            <a:t>CSV file of the calculated apparent depths, a profile of the apparent depth, a shapefile of the extracted shadow</a:t>
          </a:r>
        </a:p>
        <a:p>
          <a:pPr>
            <a:buNone/>
          </a:pPr>
          <a:endParaRPr lang="en-US" sz="1400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 custScaleY="98448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9957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934" y="2872740"/>
          <a:ext cx="2062943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Reading Images</a:t>
          </a:r>
        </a:p>
      </dsp:txBody>
      <dsp:txXfrm>
        <a:off x="1934" y="2872740"/>
        <a:ext cx="1980076" cy="662940"/>
      </dsp:txXfrm>
    </dsp:sp>
    <dsp:sp modelId="{810D7AA7-A541-4507-BE7F-36CCF210089F}">
      <dsp:nvSpPr>
        <dsp:cNvPr id="0" name=""/>
        <dsp:cNvSpPr/>
      </dsp:nvSpPr>
      <dsp:spPr>
        <a:xfrm>
          <a:off x="166970" y="982941"/>
          <a:ext cx="1675110" cy="1790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starts by reading in the input remote-sensing images and sensing information.</a:t>
          </a:r>
          <a:endParaRPr lang="en-US" sz="1400" kern="1200" dirty="0"/>
        </a:p>
      </dsp:txBody>
      <dsp:txXfrm>
        <a:off x="166970" y="982941"/>
        <a:ext cx="1675110" cy="1790777"/>
      </dsp:txXfrm>
    </dsp:sp>
    <dsp:sp modelId="{E41E7729-FD3F-426D-804C-45BD60BD762D}">
      <dsp:nvSpPr>
        <dsp:cNvPr id="0" name=""/>
        <dsp:cNvSpPr/>
      </dsp:nvSpPr>
      <dsp:spPr>
        <a:xfrm rot="5400000">
          <a:off x="1065272" y="1790667"/>
          <a:ext cx="1957953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961731" y="2872740"/>
          <a:ext cx="2062943" cy="652651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Shadow Extraction</a:t>
          </a:r>
        </a:p>
      </dsp:txBody>
      <dsp:txXfrm>
        <a:off x="2124894" y="2872740"/>
        <a:ext cx="1736617" cy="652651"/>
      </dsp:txXfrm>
    </dsp:sp>
    <dsp:sp modelId="{5E07F9E4-149C-4A89-848F-4ABDD305F0C5}">
      <dsp:nvSpPr>
        <dsp:cNvPr id="0" name=""/>
        <dsp:cNvSpPr/>
      </dsp:nvSpPr>
      <dsp:spPr>
        <a:xfrm>
          <a:off x="2126766" y="988771"/>
          <a:ext cx="1675110" cy="1392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applies K-means clustering and Silhouette analysis to find the number of clusters that produces the most distinct clusters.</a:t>
          </a:r>
          <a:endParaRPr lang="en-US" sz="1400" kern="1200" dirty="0"/>
        </a:p>
      </dsp:txBody>
      <dsp:txXfrm>
        <a:off x="2126766" y="988771"/>
        <a:ext cx="1675110" cy="1392360"/>
      </dsp:txXfrm>
    </dsp:sp>
    <dsp:sp modelId="{473F2067-7126-4D56-A328-5A8CFD3D8D52}">
      <dsp:nvSpPr>
        <dsp:cNvPr id="0" name=""/>
        <dsp:cNvSpPr/>
      </dsp:nvSpPr>
      <dsp:spPr>
        <a:xfrm rot="5400000">
          <a:off x="3009635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21528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Post-processing</a:t>
          </a:r>
        </a:p>
      </dsp:txBody>
      <dsp:txXfrm>
        <a:off x="4087263" y="2872740"/>
        <a:ext cx="1731473" cy="662940"/>
      </dsp:txXfrm>
    </dsp:sp>
    <dsp:sp modelId="{FD7B29F2-0D66-4B4B-BC8A-82DA23575305}">
      <dsp:nvSpPr>
        <dsp:cNvPr id="0" name=""/>
        <dsp:cNvSpPr/>
      </dsp:nvSpPr>
      <dsp:spPr>
        <a:xfrm>
          <a:off x="4086563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All small shadow detections are removed from the final shadow mask.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All holes in the mask are also filled.</a:t>
          </a:r>
        </a:p>
      </dsp:txBody>
      <dsp:txXfrm>
        <a:off x="4086563" y="982941"/>
        <a:ext cx="1675110" cy="1414310"/>
      </dsp:txXfrm>
    </dsp:sp>
    <dsp:sp modelId="{2377F551-4CF6-4656-B644-60A7FC1B0F64}">
      <dsp:nvSpPr>
        <dsp:cNvPr id="0" name=""/>
        <dsp:cNvSpPr/>
      </dsp:nvSpPr>
      <dsp:spPr>
        <a:xfrm rot="5400000">
          <a:off x="4969432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5881324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Depth Calculation</a:t>
          </a:r>
        </a:p>
      </dsp:txBody>
      <dsp:txXfrm>
        <a:off x="6047059" y="2872740"/>
        <a:ext cx="1731473" cy="662940"/>
      </dsp:txXfrm>
    </dsp:sp>
    <dsp:sp modelId="{1F1B09A6-DA7E-41D1-B8A6-E3B6E775E5C1}">
      <dsp:nvSpPr>
        <dsp:cNvPr id="0" name=""/>
        <dsp:cNvSpPr/>
      </dsp:nvSpPr>
      <dsp:spPr>
        <a:xfrm>
          <a:off x="6046360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MAPS uses the Sun’s position to automatically measure the shadow width and find the apparent depth.</a:t>
          </a:r>
          <a:endParaRPr lang="en-US" sz="1400" kern="1200" dirty="0"/>
        </a:p>
      </dsp:txBody>
      <dsp:txXfrm>
        <a:off x="6046360" y="982941"/>
        <a:ext cx="1675110" cy="1414310"/>
      </dsp:txXfrm>
    </dsp:sp>
    <dsp:sp modelId="{E2C584B7-5B6E-4F6E-A7B8-E679FEF7BC4D}">
      <dsp:nvSpPr>
        <dsp:cNvPr id="0" name=""/>
        <dsp:cNvSpPr/>
      </dsp:nvSpPr>
      <dsp:spPr>
        <a:xfrm rot="5400000">
          <a:off x="6929229" y="1795812"/>
          <a:ext cx="1988820" cy="16503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841121" y="2872740"/>
          <a:ext cx="2062943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Saving Outputs</a:t>
          </a:r>
        </a:p>
      </dsp:txBody>
      <dsp:txXfrm>
        <a:off x="8006856" y="2872740"/>
        <a:ext cx="1731473" cy="662940"/>
      </dsp:txXfrm>
    </dsp:sp>
    <dsp:sp modelId="{B73D2BBA-574C-491E-A31C-8B6EA5CC871A}">
      <dsp:nvSpPr>
        <dsp:cNvPr id="0" name=""/>
        <dsp:cNvSpPr/>
      </dsp:nvSpPr>
      <dsp:spPr>
        <a:xfrm>
          <a:off x="8006156" y="982941"/>
          <a:ext cx="1675110" cy="141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/>
            <a:t>CSV file of the calculated apparent depths, a profile of the apparent depth, a shapefile of the extracted shadow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8006156" y="982941"/>
        <a:ext cx="1675110" cy="1414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1676362"/>
            <a:ext cx="6513903" cy="1761781"/>
          </a:xfrm>
        </p:spPr>
        <p:txBody>
          <a:bodyPr>
            <a:normAutofit/>
          </a:bodyPr>
          <a:lstStyle/>
          <a:p>
            <a:r>
              <a:rPr lang="en-US" sz="4000" spc="400" dirty="0"/>
              <a:t>Ma</a:t>
            </a:r>
            <a:r>
              <a:rPr lang="en-US" sz="4000" b="0" spc="400" dirty="0"/>
              <a:t>rtian</a:t>
            </a:r>
            <a:r>
              <a:rPr lang="en-US" sz="4000" spc="400" dirty="0"/>
              <a:t> P</a:t>
            </a:r>
            <a:r>
              <a:rPr lang="en-US" sz="4000" b="0" spc="400" dirty="0"/>
              <a:t>it</a:t>
            </a:r>
            <a:r>
              <a:rPr lang="en-US" sz="4000" spc="400" dirty="0"/>
              <a:t> S</a:t>
            </a:r>
            <a:r>
              <a:rPr lang="en-US" sz="4000" b="0" spc="400" dirty="0"/>
              <a:t>hadow Extractor (</a:t>
            </a:r>
            <a:r>
              <a:rPr lang="en-US" sz="4000" spc="400" dirty="0"/>
              <a:t>MAPS</a:t>
            </a:r>
            <a:r>
              <a:rPr lang="en-US" sz="4000" b="0" spc="400" dirty="0"/>
              <a:t>)</a:t>
            </a:r>
            <a:endParaRPr lang="en-US" sz="40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0826" y="478498"/>
            <a:ext cx="3963791" cy="1197864"/>
          </a:xfrm>
        </p:spPr>
        <p:txBody>
          <a:bodyPr/>
          <a:lstStyle/>
          <a:p>
            <a:r>
              <a:rPr lang="en-US" b="1" dirty="0"/>
              <a:t>Daniel Le Corre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University o</a:t>
            </a:r>
            <a:r>
              <a:rPr lang="en-US" dirty="0"/>
              <a:t>f Kent and ACRI-ST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dl387@kent.ac.uk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A7353-5449-7179-6B1A-44C4AF1AA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39" y="2713666"/>
            <a:ext cx="1836938" cy="114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51B4F-769B-5AA9-E4D3-46BF2113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443" y="1837594"/>
            <a:ext cx="2018931" cy="729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1FDF4-0063-E57D-8C5A-95FCE5256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677" y1="27240" x2="20677" y2="27240"/>
                        <a14:foregroundMark x1="23821" y1="28495" x2="23821" y2="28495"/>
                        <a14:foregroundMark x1="31016" y1="27778" x2="31016" y2="27778"/>
                        <a14:foregroundMark x1="31016" y1="23029" x2="31016" y2="23029"/>
                        <a14:foregroundMark x1="34220" y1="28495" x2="34220" y2="28495"/>
                        <a14:foregroundMark x1="44256" y1="28763" x2="44256" y2="28763"/>
                        <a14:foregroundMark x1="47582" y1="28495" x2="47582" y2="28495"/>
                        <a14:foregroundMark x1="51451" y1="28763" x2="51451" y2="28763"/>
                        <a14:foregroundMark x1="44256" y1="55197" x2="44256" y2="55197"/>
                        <a14:foregroundMark x1="53748" y1="60125" x2="53748" y2="60125"/>
                        <a14:foregroundMark x1="76844" y1="50986" x2="76844" y2="50986"/>
                        <a14:foregroundMark x1="79141" y1="31362" x2="79141" y2="31362"/>
                        <a14:foregroundMark x1="82467" y1="27509" x2="82467" y2="27509"/>
                        <a14:foregroundMark x1="68380" y1="30376" x2="68380" y2="30376"/>
                        <a14:foregroundMark x1="61004" y1="29301" x2="61004" y2="29301"/>
                        <a14:foregroundMark x1="57255" y1="28495" x2="57255" y2="28495"/>
                        <a14:foregroundMark x1="57255" y1="23835" x2="57255" y2="23835"/>
                        <a14:backgroundMark x1="42503" y1="28763" x2="42503" y2="28763"/>
                      </a14:backgroundRemoval>
                    </a14:imgEffect>
                  </a14:imgLayer>
                </a14:imgProps>
              </a:ext>
            </a:extLst>
          </a:blip>
          <a:srcRect l="9956" t="16561" r="11688" b="16160"/>
          <a:stretch/>
        </p:blipFill>
        <p:spPr>
          <a:xfrm>
            <a:off x="9534617" y="464319"/>
            <a:ext cx="2116585" cy="122622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C906ABA-55D5-0748-EA79-305F8CD63523}"/>
              </a:ext>
            </a:extLst>
          </p:cNvPr>
          <p:cNvSpPr txBox="1">
            <a:spLocks/>
          </p:cNvSpPr>
          <p:nvPr/>
        </p:nvSpPr>
        <p:spPr>
          <a:xfrm>
            <a:off x="1298446" y="3496215"/>
            <a:ext cx="7153096" cy="1439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/>
              <a:t>Supervisors: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/>
              <a:t>Prof. Nigel Mason </a:t>
            </a:r>
            <a:r>
              <a:rPr lang="en-US" sz="2400" dirty="0"/>
              <a:t>(Kent), </a:t>
            </a:r>
            <a:r>
              <a:rPr lang="en-US" sz="2400" b="1" dirty="0"/>
              <a:t>Dr. Jeronimo Bernard-Salas</a:t>
            </a:r>
            <a:r>
              <a:rPr lang="en-US" sz="2400" dirty="0"/>
              <a:t> and </a:t>
            </a:r>
            <a:r>
              <a:rPr lang="en-US" sz="2400" b="1" dirty="0"/>
              <a:t>Dr. Nick Cox </a:t>
            </a:r>
            <a:r>
              <a:rPr lang="en-US" sz="2400" dirty="0"/>
              <a:t>(ACRI-ST), </a:t>
            </a:r>
            <a:r>
              <a:rPr lang="en-US" sz="2400" b="1" dirty="0"/>
              <a:t>Prof. David Mary </a:t>
            </a:r>
            <a:r>
              <a:rPr lang="en-US" sz="2400" dirty="0"/>
              <a:t>(OCA)</a:t>
            </a: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DE65778-C8C5-E27E-23BA-FE8E0C2883EF}"/>
              </a:ext>
            </a:extLst>
          </p:cNvPr>
          <p:cNvSpPr txBox="1">
            <a:spLocks/>
          </p:cNvSpPr>
          <p:nvPr/>
        </p:nvSpPr>
        <p:spPr>
          <a:xfrm>
            <a:off x="1298446" y="5180371"/>
            <a:ext cx="4640715" cy="67889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>
                <a:solidFill>
                  <a:schemeClr val="bg1"/>
                </a:solidFill>
              </a:rPr>
              <a:t>Europlanet</a:t>
            </a:r>
            <a:r>
              <a:rPr lang="en-US" sz="1200" b="1" dirty="0">
                <a:solidFill>
                  <a:schemeClr val="bg1"/>
                </a:solidFill>
              </a:rPr>
              <a:t> Science Congress (EPSC) 2022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MAPS Splinter Workshop</a:t>
            </a:r>
          </a:p>
          <a:p>
            <a:r>
              <a:rPr lang="en-US" sz="1200" dirty="0">
                <a:solidFill>
                  <a:schemeClr val="bg1"/>
                </a:solidFill>
              </a:rPr>
              <a:t>Tuesday 20</a:t>
            </a:r>
            <a:r>
              <a:rPr lang="en-US" sz="1200" baseline="30000" dirty="0">
                <a:solidFill>
                  <a:schemeClr val="bg1"/>
                </a:solidFill>
              </a:rPr>
              <a:t>th</a:t>
            </a:r>
            <a:r>
              <a:rPr lang="en-US" sz="1200" dirty="0">
                <a:solidFill>
                  <a:schemeClr val="bg1"/>
                </a:solidFill>
              </a:rPr>
              <a:t> September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CBEF-2644-3C06-FF1B-DFC87E0B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60377"/>
          </a:xfrm>
        </p:spPr>
        <p:txBody>
          <a:bodyPr/>
          <a:lstStyle/>
          <a:p>
            <a:r>
              <a:rPr lang="en-GB" dirty="0"/>
              <a:t>Using K-means Clustering and Silhouette Analysis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B29B9516-5A15-B9BD-3804-A104190D3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77" r="66033"/>
          <a:stretch/>
        </p:blipFill>
        <p:spPr>
          <a:xfrm>
            <a:off x="5142894" y="280150"/>
            <a:ext cx="3916265" cy="30724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E094E-03C4-DAB9-B8C6-1AD51B30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K-means groups n data points into  k ‘clusters’ by minimising the squared Euclidean distances between all data points in the same clusters.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k must be known before K-means is applied.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Silhouette Analysis is used to find the value for k which gives the most distinct clusters.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selects the darkest cluster as the shadow.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EBD32-F185-E969-1F11-2F2FDE2F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A793F-A485-BE98-8F17-FFDE54C01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498FB-8B68-FA36-8707-E44EFD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6BC73ABB-A504-7ACD-E9C9-50A9E005B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21" t="9941"/>
          <a:stretch/>
        </p:blipFill>
        <p:spPr>
          <a:xfrm>
            <a:off x="5404036" y="3257472"/>
            <a:ext cx="3393982" cy="3072430"/>
          </a:xfrm>
          <a:prstGeom prst="rect">
            <a:avLst/>
          </a:prstGeom>
        </p:spPr>
      </p:pic>
      <p:pic>
        <p:nvPicPr>
          <p:cNvPr id="11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9A3EC1E2-E342-40F5-7FBA-E63BCD021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9" r="33431"/>
          <a:stretch/>
        </p:blipFill>
        <p:spPr>
          <a:xfrm>
            <a:off x="8798018" y="1816365"/>
            <a:ext cx="3393982" cy="32252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0A6ACB-8199-96A5-9535-9505036A4420}"/>
              </a:ext>
            </a:extLst>
          </p:cNvPr>
          <p:cNvSpPr/>
          <p:nvPr/>
        </p:nvSpPr>
        <p:spPr>
          <a:xfrm rot="2412380">
            <a:off x="8437718" y="2435799"/>
            <a:ext cx="905522" cy="600317"/>
          </a:xfrm>
          <a:prstGeom prst="rightArrow">
            <a:avLst/>
          </a:prstGeom>
          <a:solidFill>
            <a:srgbClr val="243FFF"/>
          </a:solidFill>
          <a:ln>
            <a:solidFill>
              <a:srgbClr val="24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A83D301-A927-1621-134D-DF12F9062247}"/>
              </a:ext>
            </a:extLst>
          </p:cNvPr>
          <p:cNvSpPr/>
          <p:nvPr/>
        </p:nvSpPr>
        <p:spPr>
          <a:xfrm rot="9404557">
            <a:off x="8345257" y="4586250"/>
            <a:ext cx="905522" cy="600317"/>
          </a:xfrm>
          <a:prstGeom prst="rightArrow">
            <a:avLst/>
          </a:prstGeom>
          <a:solidFill>
            <a:srgbClr val="243FFF"/>
          </a:solidFill>
          <a:ln>
            <a:solidFill>
              <a:srgbClr val="243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22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spc="400" dirty="0">
                <a:latin typeface="+mn-lt"/>
              </a:rPr>
              <a:t>Turning A Shadow into a Depth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 we have found the pit’s shadow, how do we turn that into a depth?</a:t>
            </a:r>
          </a:p>
        </p:txBody>
      </p:sp>
    </p:spTree>
    <p:extLst>
      <p:ext uri="{BB962C8B-B14F-4D97-AF65-F5344CB8AC3E}">
        <p14:creationId xmlns:p14="http://schemas.microsoft.com/office/powerpoint/2010/main" val="178038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E15-3BCF-D37F-64B7-339A1185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7" cy="1433744"/>
          </a:xfrm>
        </p:spPr>
        <p:txBody>
          <a:bodyPr/>
          <a:lstStyle/>
          <a:p>
            <a:r>
              <a:rPr lang="en-GB" dirty="0"/>
              <a:t>Calculating the Apparent Depth of Martian Pits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BDE67-DA2F-AE1A-2530-A5214DE00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1662"/>
            <a:ext cx="3932237" cy="185543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automates the approach from Wyrick et al. (2004).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MAPS rotates the shadow mask by the Solar Azimuth Angle (</a:t>
            </a:r>
            <a:r>
              <a:rPr lang="el-GR" dirty="0"/>
              <a:t>φ</a:t>
            </a:r>
            <a:r>
              <a:rPr lang="en-GB" dirty="0"/>
              <a:t>) to measure the shadow width (</a:t>
            </a:r>
            <a:r>
              <a:rPr lang="en-GB" dirty="0" err="1"/>
              <a:t>x</a:t>
            </a:r>
            <a:r>
              <a:rPr lang="en-GB" baseline="-25000" dirty="0" err="1"/>
              <a:t>sh</a:t>
            </a:r>
            <a:r>
              <a:rPr lang="en-GB" dirty="0"/>
              <a:t>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1A87A-1653-5A50-DF8A-EF44C03B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23300-8AF4-B3E7-932F-E181F96E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39CD-9F45-A50B-6205-9EFF1CD0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D1F30A7-52AD-C622-B1AE-33798CE7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0"/>
          <a:stretch/>
        </p:blipFill>
        <p:spPr>
          <a:xfrm>
            <a:off x="5323710" y="1171852"/>
            <a:ext cx="6545735" cy="50701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121DA-B127-0135-A71C-F2469F64CFBF}"/>
              </a:ext>
            </a:extLst>
          </p:cNvPr>
          <p:cNvSpPr txBox="1"/>
          <p:nvPr/>
        </p:nvSpPr>
        <p:spPr>
          <a:xfrm>
            <a:off x="6279135" y="587077"/>
            <a:ext cx="463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Top-down Schematic</a:t>
            </a:r>
          </a:p>
        </p:txBody>
      </p:sp>
    </p:spTree>
    <p:extLst>
      <p:ext uri="{BB962C8B-B14F-4D97-AF65-F5344CB8AC3E}">
        <p14:creationId xmlns:p14="http://schemas.microsoft.com/office/powerpoint/2010/main" val="67177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E15-3BCF-D37F-64B7-339A1185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33744"/>
          </a:xfrm>
        </p:spPr>
        <p:txBody>
          <a:bodyPr/>
          <a:lstStyle/>
          <a:p>
            <a:r>
              <a:rPr lang="en-GB" dirty="0"/>
              <a:t>Calculating the Apparent Depth of Martian Pits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ABDE67-DA2F-AE1A-2530-A5214DE00C9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37172"/>
                <a:ext cx="3932237" cy="3631815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MAPS automates the approach from Wyrick et al. (2004).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However, MAPS rotates the shadow mask by the Solar Azimuth Angle (</a:t>
                </a:r>
                <a:r>
                  <a:rPr lang="el-GR" dirty="0"/>
                  <a:t>φ</a:t>
                </a:r>
                <a:r>
                  <a:rPr lang="en-GB" dirty="0"/>
                  <a:t>) to measure the shadow width (</a:t>
                </a:r>
                <a:r>
                  <a:rPr lang="en-GB" dirty="0" err="1"/>
                  <a:t>x</a:t>
                </a:r>
                <a:r>
                  <a:rPr lang="en-GB" baseline="-25000" dirty="0" err="1"/>
                  <a:t>sh</a:t>
                </a:r>
                <a:r>
                  <a:rPr lang="en-GB" dirty="0"/>
                  <a:t>).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tan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⁡(90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MAPS also measures the shadow width along the entire shadow to produce a profile of the apparent depth.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9ABDE67-DA2F-AE1A-2530-A5214DE00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37172"/>
                <a:ext cx="3932237" cy="3631815"/>
              </a:xfrm>
              <a:blipFill>
                <a:blip r:embed="rId2"/>
                <a:stretch>
                  <a:fillRect l="-620" t="-1846" r="-620" b="-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23300-8AF4-B3E7-932F-E181F96E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25722" cy="365125"/>
          </a:xfrm>
        </p:spPr>
        <p:txBody>
          <a:bodyPr/>
          <a:lstStyle/>
          <a:p>
            <a:pPr algn="l"/>
            <a:r>
              <a:rPr lang="en-GB" b="0" dirty="0"/>
              <a:t>Wyrick et al. (2004), </a:t>
            </a:r>
            <a:r>
              <a:rPr lang="en-GB" dirty="0"/>
              <a:t>Distribution, morphology, and origins of Martian pit crater chains</a:t>
            </a:r>
            <a:r>
              <a:rPr lang="en-GB" b="0" dirty="0"/>
              <a:t>, J. </a:t>
            </a:r>
            <a:r>
              <a:rPr lang="en-GB" b="0" dirty="0" err="1"/>
              <a:t>Geophys</a:t>
            </a:r>
            <a:r>
              <a:rPr lang="en-GB" b="0" dirty="0"/>
              <a:t>. Res., 109, E06005, doi:10.1029/2004JE002240.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E39CD-9F45-A50B-6205-9EFF1CD0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3922" y="6356350"/>
            <a:ext cx="38987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121DA-B127-0135-A71C-F2469F64CFBF}"/>
              </a:ext>
            </a:extLst>
          </p:cNvPr>
          <p:cNvSpPr txBox="1"/>
          <p:nvPr/>
        </p:nvSpPr>
        <p:spPr>
          <a:xfrm>
            <a:off x="5663818" y="453743"/>
            <a:ext cx="584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Cross-sectional Schematics</a:t>
            </a: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23AFC85-5CE0-4047-5DF1-43A07B7FC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05" b="14690"/>
          <a:stretch/>
        </p:blipFill>
        <p:spPr>
          <a:xfrm>
            <a:off x="7334164" y="1038518"/>
            <a:ext cx="3927530" cy="253901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933514-2F8D-1A13-718D-742470FB1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1" r="16995" b="15425"/>
          <a:stretch/>
        </p:blipFill>
        <p:spPr>
          <a:xfrm>
            <a:off x="7089424" y="3706989"/>
            <a:ext cx="4417009" cy="2405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A786B0-CBB0-AA71-BE24-9CA11DA205C8}"/>
              </a:ext>
            </a:extLst>
          </p:cNvPr>
          <p:cNvSpPr txBox="1"/>
          <p:nvPr/>
        </p:nvSpPr>
        <p:spPr>
          <a:xfrm>
            <a:off x="5976958" y="1723249"/>
            <a:ext cx="1044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Figure adapted from</a:t>
            </a:r>
          </a:p>
          <a:p>
            <a:pPr algn="r"/>
            <a:r>
              <a:rPr lang="en-GB" sz="1400" dirty="0"/>
              <a:t>Wyrick et al. (2004)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1624EC-59C8-1D7A-9419-9C52AC1CE122}"/>
              </a:ext>
            </a:extLst>
          </p:cNvPr>
          <p:cNvSpPr txBox="1"/>
          <p:nvPr/>
        </p:nvSpPr>
        <p:spPr>
          <a:xfrm>
            <a:off x="5027157" y="4540497"/>
            <a:ext cx="1747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MAPS does not assume pits are conical</a:t>
            </a:r>
          </a:p>
        </p:txBody>
      </p:sp>
    </p:spTree>
    <p:extLst>
      <p:ext uri="{BB962C8B-B14F-4D97-AF65-F5344CB8AC3E}">
        <p14:creationId xmlns:p14="http://schemas.microsoft.com/office/powerpoint/2010/main" val="177844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5DA5-114D-850A-2388-21F2EFFA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7927848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Apparent Depth Profile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B9E8FBDF-E868-11E7-9857-703D3FFA3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7511" y="2358621"/>
            <a:ext cx="6740193" cy="25993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9BEE-7FFD-78CC-2883-4BFC73F6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F80CB-631F-BB63-3F12-3FEB101B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D258-3158-0459-8747-10B86446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42E5B21-A0FA-E05C-ECB6-AF568E8DC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3" t="14628" r="68967" b="3438"/>
          <a:stretch/>
        </p:blipFill>
        <p:spPr>
          <a:xfrm rot="3840000">
            <a:off x="835529" y="2935011"/>
            <a:ext cx="3081067" cy="2831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1BC76-FEEC-F319-8CE8-0F05D3262689}"/>
              </a:ext>
            </a:extLst>
          </p:cNvPr>
          <p:cNvSpPr txBox="1"/>
          <p:nvPr/>
        </p:nvSpPr>
        <p:spPr>
          <a:xfrm>
            <a:off x="3133817" y="5993327"/>
            <a:ext cx="44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HiRISE image: ESP_033342_1660_RED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EEC7C813-F74E-E5B0-4B7C-511F140A0281}"/>
              </a:ext>
            </a:extLst>
          </p:cNvPr>
          <p:cNvSpPr/>
          <p:nvPr/>
        </p:nvSpPr>
        <p:spPr>
          <a:xfrm>
            <a:off x="2070062" y="1747711"/>
            <a:ext cx="612000" cy="612000"/>
          </a:xfrm>
          <a:prstGeom prst="sun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EF1D8-048B-CD3F-ECC1-EC4C6B556D94}"/>
              </a:ext>
            </a:extLst>
          </p:cNvPr>
          <p:cNvCxnSpPr>
            <a:cxnSpLocks/>
          </p:cNvCxnSpPr>
          <p:nvPr/>
        </p:nvCxnSpPr>
        <p:spPr>
          <a:xfrm>
            <a:off x="2376062" y="2421855"/>
            <a:ext cx="0" cy="65869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MAPS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99530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904"/>
            <a:ext cx="9144000" cy="2340864"/>
          </a:xfrm>
        </p:spPr>
        <p:txBody>
          <a:bodyPr>
            <a:normAutofit/>
          </a:bodyPr>
          <a:lstStyle/>
          <a:p>
            <a:r>
              <a:rPr lang="en-US" sz="4800" dirty="0"/>
              <a:t>Testing MAPS on </a:t>
            </a:r>
            <a:br>
              <a:rPr lang="en-US" sz="4800" dirty="0"/>
            </a:br>
            <a:r>
              <a:rPr lang="en-US" sz="4800" dirty="0"/>
              <a:t>HiRISE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does MAPS perform? How much does it vary?</a:t>
            </a:r>
          </a:p>
        </p:txBody>
      </p:sp>
    </p:spTree>
    <p:extLst>
      <p:ext uri="{BB962C8B-B14F-4D97-AF65-F5344CB8AC3E}">
        <p14:creationId xmlns:p14="http://schemas.microsoft.com/office/powerpoint/2010/main" val="112772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BCDD-F64D-5CBE-7CE8-2CE4BA11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7010"/>
          </a:xfrm>
        </p:spPr>
        <p:txBody>
          <a:bodyPr/>
          <a:lstStyle/>
          <a:p>
            <a:r>
              <a:rPr lang="en-GB" dirty="0"/>
              <a:t>Testing MAPS’s Shadow Extraction on HiRISE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25FAFB6-774F-668B-2D42-B7F76143D5B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54928"/>
                <a:ext cx="4114800" cy="4101422"/>
              </a:xfrm>
            </p:spPr>
            <p:txBody>
              <a:bodyPr>
                <a:normAutofit fontScale="925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MAPS was initially tested on 20 labelled red-band HiRISE images.</a:t>
                </a:r>
              </a:p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This method of K-means w/ Silhouette Analysis returned an average F1 score of 96.07%.</a:t>
                </a:r>
              </a:p>
              <a:p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1=2×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en-GB" sz="2000" dirty="0"/>
              </a:p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Shadows are harder to extract from more irregular features.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25FAFB6-774F-668B-2D42-B7F76143D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54928"/>
                <a:ext cx="4114800" cy="4101422"/>
              </a:xfrm>
              <a:blipFill>
                <a:blip r:embed="rId2"/>
                <a:stretch>
                  <a:fillRect l="-1185" t="-1486" r="-1778" b="-2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D959-80F6-15DB-176C-2A70706C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699D9-B543-8E78-A830-3407E089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BDCB-2DB2-8558-F050-C7633CEA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F53FF9CF-F3F5-62E3-99F6-A924FC5D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17" y="874088"/>
            <a:ext cx="7153252" cy="2366623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6A113437-0215-5C5E-F0DA-9761E4D83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17" y="3776197"/>
            <a:ext cx="7153253" cy="2580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A87AC1-168E-C8A4-A81D-2E31E442D67C}"/>
              </a:ext>
            </a:extLst>
          </p:cNvPr>
          <p:cNvSpPr txBox="1"/>
          <p:nvPr/>
        </p:nvSpPr>
        <p:spPr>
          <a:xfrm>
            <a:off x="6781463" y="3359118"/>
            <a:ext cx="33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Highest F1: 99.57%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2DFEB-5A43-41FD-B44B-4129F7CBFCE9}"/>
              </a:ext>
            </a:extLst>
          </p:cNvPr>
          <p:cNvSpPr txBox="1"/>
          <p:nvPr/>
        </p:nvSpPr>
        <p:spPr>
          <a:xfrm>
            <a:off x="6781463" y="386349"/>
            <a:ext cx="335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Lowest F1: 82.47%</a:t>
            </a:r>
          </a:p>
        </p:txBody>
      </p:sp>
    </p:spTree>
    <p:extLst>
      <p:ext uri="{BB962C8B-B14F-4D97-AF65-F5344CB8AC3E}">
        <p14:creationId xmlns:p14="http://schemas.microsoft.com/office/powerpoint/2010/main" val="396781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Applying MAPS to a </a:t>
            </a:r>
            <a:br>
              <a:rPr lang="en-US" sz="4800" dirty="0"/>
            </a:br>
            <a:r>
              <a:rPr lang="en-US" sz="4800" dirty="0"/>
              <a:t>pit Catalogue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Preliminary Results of Applying MAPS to a catalogue of Martian pits - the Mars Global Cave Candidate Catalog (MGC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2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181459-33F0-6A34-23C1-4F60BAC78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396971"/>
            <a:ext cx="4434835" cy="39593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positive correlation between apparent depth and diameter.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trend between relative uncertainty and size of a pit.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MAPS can be applied to pits on all scales.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6BEBB1B-04C6-26BC-3B88-D9AB6A3EA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1262760"/>
          </a:xfrm>
        </p:spPr>
        <p:txBody>
          <a:bodyPr/>
          <a:lstStyle/>
          <a:p>
            <a:r>
              <a:rPr lang="en-GB" dirty="0"/>
              <a:t>Depth Against Diameter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8ED7CB8-C43D-82D4-A119-D640818734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" r="316"/>
          <a:stretch/>
        </p:blipFill>
        <p:spPr>
          <a:xfrm>
            <a:off x="177553" y="763365"/>
            <a:ext cx="5398301" cy="5568379"/>
          </a:xfrm>
        </p:spPr>
      </p:pic>
    </p:spTree>
    <p:extLst>
      <p:ext uri="{BB962C8B-B14F-4D97-AF65-F5344CB8AC3E}">
        <p14:creationId xmlns:p14="http://schemas.microsoft.com/office/powerpoint/2010/main" val="96097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Topics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Introduction to MAPS</a:t>
            </a:r>
          </a:p>
          <a:p>
            <a:pPr algn="r"/>
            <a:endParaRPr lang="en-US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/>
              <a:t>Why pits, and why measure their depths?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/>
              <a:t>Turning a</a:t>
            </a:r>
            <a:r>
              <a:rPr lang="en-US" sz="1800" dirty="0">
                <a:solidFill>
                  <a:schemeClr val="bg1"/>
                </a:solidFill>
              </a:rPr>
              <a:t> shadow into a depth</a:t>
            </a:r>
          </a:p>
          <a:p>
            <a:pPr algn="r"/>
            <a:endParaRPr lang="en-US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Testing results and a case-study</a:t>
            </a:r>
          </a:p>
        </p:txBody>
      </p:sp>
      <p:pic>
        <p:nvPicPr>
          <p:cNvPr id="6" name="Picture Placeholder 5" descr="View of desert landscape of Mars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366432" y="2698812"/>
            <a:ext cx="3707972" cy="3473862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5" y="654817"/>
            <a:ext cx="4434840" cy="1919707"/>
          </a:xfrm>
        </p:spPr>
        <p:txBody>
          <a:bodyPr/>
          <a:lstStyle/>
          <a:p>
            <a:r>
              <a:rPr lang="en-US" sz="3600" dirty="0"/>
              <a:t>Emission Angle Affects Apparent Depth Calculation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3037082"/>
            <a:ext cx="4434835" cy="212972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of the features in MGC</a:t>
            </a:r>
            <a:r>
              <a:rPr lang="en-US" sz="1800" baseline="30000" dirty="0"/>
              <a:t>3 </a:t>
            </a:r>
            <a:r>
              <a:rPr lang="en-US" sz="1800" dirty="0"/>
              <a:t>have been observed more than once by HiRISE.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images with large differences in emission angle will show significantly different apparent depths.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952B8FE-80AA-D099-44DA-6411067C48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2" r="151"/>
          <a:stretch/>
        </p:blipFill>
        <p:spPr>
          <a:xfrm>
            <a:off x="213064" y="519166"/>
            <a:ext cx="5389213" cy="5819668"/>
          </a:xfr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5" y="654817"/>
            <a:ext cx="4434840" cy="1919707"/>
          </a:xfrm>
        </p:spPr>
        <p:txBody>
          <a:bodyPr/>
          <a:lstStyle/>
          <a:p>
            <a:r>
              <a:rPr lang="en-US" sz="3600" dirty="0"/>
              <a:t>Emission Angle Affects Apparent Depth Calculation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3037081"/>
            <a:ext cx="4434835" cy="316610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Many of the features in MGC</a:t>
            </a:r>
            <a:r>
              <a:rPr lang="en-US" sz="1800" baseline="30000" dirty="0"/>
              <a:t>3 </a:t>
            </a:r>
            <a:r>
              <a:rPr lang="en-US" sz="1800" dirty="0"/>
              <a:t>have been observed more than once by HiRISE.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images with large differences in emission angle will show significantly different apparent depths.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MAPS shouldn’t be applied to images with 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sz="1800" dirty="0"/>
              <a:t> &gt; 10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⁰.</a:t>
            </a: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9BD288B-F567-A164-0EAA-6795284972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7" r="-5"/>
          <a:stretch/>
        </p:blipFill>
        <p:spPr>
          <a:xfrm>
            <a:off x="204186" y="550238"/>
            <a:ext cx="5331665" cy="5757524"/>
          </a:xfrm>
        </p:spPr>
      </p:pic>
    </p:spTree>
    <p:extLst>
      <p:ext uri="{BB962C8B-B14F-4D97-AF65-F5344CB8AC3E}">
        <p14:creationId xmlns:p14="http://schemas.microsoft.com/office/powerpoint/2010/main" val="139267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5794" y="492518"/>
            <a:ext cx="4862226" cy="88696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5794" y="1544714"/>
            <a:ext cx="5069150" cy="501153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MAPS can accurately (and quickly!) extract the shadow from remote-sensing images of Martian pits, as a way of calculating their apparent depths.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Although, the method is applicable to most rocky bodies.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restriction on the scale of pit.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MAPS is less accurate on highly irregular features or when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ε is high.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15DBB-AC7A-1453-EBDC-31A57646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6" y="136526"/>
            <a:ext cx="3035305" cy="3120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5589B-D436-E8CC-B464-37C0D748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6" y="3450052"/>
            <a:ext cx="3035305" cy="3271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0D13B9-0DF7-926C-99CE-50D5B9EBB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" t="19133" r="68757" b="3486"/>
          <a:stretch/>
        </p:blipFill>
        <p:spPr>
          <a:xfrm>
            <a:off x="3580432" y="136526"/>
            <a:ext cx="1999520" cy="1834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5FA813-7924-A961-7229-CBF357B89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83" r="35076" b="2682"/>
          <a:stretch/>
        </p:blipFill>
        <p:spPr>
          <a:xfrm>
            <a:off x="3580432" y="2164018"/>
            <a:ext cx="1999520" cy="2316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DAE082-AB7E-3A59-9D06-5CECD2DA8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83" t="11681" r="877" b="2286"/>
          <a:stretch/>
        </p:blipFill>
        <p:spPr>
          <a:xfrm>
            <a:off x="3580431" y="4673641"/>
            <a:ext cx="1999521" cy="20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7"/>
            <a:ext cx="5276088" cy="1498259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Any questions?</a:t>
            </a:r>
          </a:p>
          <a:p>
            <a:endParaRPr lang="en-US" sz="1700" dirty="0"/>
          </a:p>
          <a:p>
            <a:r>
              <a:rPr lang="en-US" sz="1900" b="1" dirty="0"/>
              <a:t>Contact Email: </a:t>
            </a:r>
            <a:r>
              <a:rPr lang="en-US" sz="1900" dirty="0"/>
              <a:t>dl387@kent.ac.uk</a:t>
            </a:r>
          </a:p>
          <a:p>
            <a:r>
              <a:rPr lang="en-US" sz="1900" b="1" dirty="0"/>
              <a:t>Website:</a:t>
            </a:r>
            <a:r>
              <a:rPr lang="en-US" sz="1900" dirty="0"/>
              <a:t> danlecorre.com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09DE7-5BAD-1D23-F2A4-EC1D5A96F716}"/>
              </a:ext>
            </a:extLst>
          </p:cNvPr>
          <p:cNvSpPr txBox="1"/>
          <p:nvPr/>
        </p:nvSpPr>
        <p:spPr>
          <a:xfrm>
            <a:off x="1028383" y="4625507"/>
            <a:ext cx="346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project is part of the</a:t>
            </a:r>
          </a:p>
          <a:p>
            <a:r>
              <a:rPr lang="en-GB" dirty="0">
                <a:solidFill>
                  <a:schemeClr val="bg1"/>
                </a:solidFill>
              </a:rPr>
              <a:t>Europlanet 2024 RI which has received funding from the European Union's Horizon 2020 research and innovation programme under grant agreement No 871149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B799F-0CE2-6B1B-0B38-64FB6220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42" y="1346639"/>
            <a:ext cx="2498521" cy="24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86917"/>
            <a:ext cx="6190488" cy="152768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Introduction to MAPS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MAPS (</a:t>
            </a:r>
            <a:r>
              <a:rPr lang="en-US" sz="2800" b="1" dirty="0"/>
              <a:t>M</a:t>
            </a:r>
            <a:r>
              <a:rPr lang="en-US" sz="2800" dirty="0"/>
              <a:t>artian </a:t>
            </a:r>
            <a:r>
              <a:rPr lang="en-US" sz="2800" b="1" dirty="0"/>
              <a:t>P</a:t>
            </a:r>
            <a:r>
              <a:rPr lang="en-US" sz="2800" dirty="0"/>
              <a:t>it </a:t>
            </a:r>
            <a:r>
              <a:rPr lang="en-US" sz="2800" b="1" dirty="0"/>
              <a:t>S</a:t>
            </a:r>
            <a:r>
              <a:rPr lang="en-US" sz="2800" dirty="0"/>
              <a:t>hadow Extractor) is a python tool for automatically extracting the shadow from cropped, multi- or single-band, remote-sensing images of Martian pits - as a means of calculating their apparent depths.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658" r="10658"/>
          <a:stretch/>
        </p:blipFill>
        <p:spPr>
          <a:xfrm>
            <a:off x="7451965" y="1665520"/>
            <a:ext cx="4266960" cy="4266968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15/9/2022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Why Pits?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so special about pits and why is it important to know their depths?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0A1E-D0AC-7D3D-F022-A8960D2B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so interesting about pits?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B452CAE-4743-8D53-B07D-B2BA982D6F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5" r="131"/>
          <a:stretch/>
        </p:blipFill>
        <p:spPr>
          <a:xfrm>
            <a:off x="5048342" y="2057400"/>
            <a:ext cx="6972023" cy="2389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395E5-1C84-DEA3-DF91-6AE47B89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1460"/>
            <a:ext cx="3932237" cy="35075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pits on Mars are potential entrances to underground caves.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Thermal imagery reveals that the properties of the interiors of some pits were analogous to sub-surface material.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B1B9-FF72-87C7-3B2D-4EE8A50E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78988" cy="365125"/>
          </a:xfrm>
        </p:spPr>
        <p:txBody>
          <a:bodyPr/>
          <a:lstStyle/>
          <a:p>
            <a:pPr algn="l"/>
            <a:r>
              <a:rPr lang="en-GB" sz="1100" b="0" dirty="0"/>
              <a:t>Cushing et al (2007), </a:t>
            </a:r>
            <a:r>
              <a:rPr lang="en-GB" sz="1100" dirty="0"/>
              <a:t>THEMIS observes possible cave skylights on Mars</a:t>
            </a:r>
            <a:r>
              <a:rPr lang="en-GB" sz="1100" b="0" dirty="0"/>
              <a:t>, </a:t>
            </a:r>
            <a:r>
              <a:rPr lang="en-GB" sz="1100" b="0" dirty="0" err="1"/>
              <a:t>Geophys</a:t>
            </a:r>
            <a:r>
              <a:rPr lang="en-GB" sz="1100" b="0" dirty="0"/>
              <a:t>. Res. Lett., 34, L17201, doi:10.1029/2007GL030709.</a:t>
            </a:r>
            <a:endParaRPr lang="en-US" sz="11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D951-3A02-E9CD-F758-2D02D794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88" y="6356350"/>
            <a:ext cx="336612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54447-FABB-C1DB-4A02-A6121E6F073C}"/>
              </a:ext>
            </a:extLst>
          </p:cNvPr>
          <p:cNvSpPr txBox="1"/>
          <p:nvPr/>
        </p:nvSpPr>
        <p:spPr>
          <a:xfrm>
            <a:off x="5264458" y="4564232"/>
            <a:ext cx="186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Mars Odyssey</a:t>
            </a:r>
          </a:p>
          <a:p>
            <a:pPr algn="ctr"/>
            <a:r>
              <a:rPr lang="en-GB" dirty="0"/>
              <a:t>THEMIS visual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A11CD-0AD2-BD52-4403-8200B5B02625}"/>
              </a:ext>
            </a:extLst>
          </p:cNvPr>
          <p:cNvSpPr txBox="1"/>
          <p:nvPr/>
        </p:nvSpPr>
        <p:spPr>
          <a:xfrm>
            <a:off x="7602197" y="4564232"/>
            <a:ext cx="186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Daytime IR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3E5E31-537D-1EB1-DDA2-7017E2047981}"/>
              </a:ext>
            </a:extLst>
          </p:cNvPr>
          <p:cNvSpPr txBox="1"/>
          <p:nvPr/>
        </p:nvSpPr>
        <p:spPr>
          <a:xfrm>
            <a:off x="9939936" y="4564231"/>
            <a:ext cx="186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Night-time IR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8FB8F-CF39-47E5-BB1F-AD4A3825259B}"/>
              </a:ext>
            </a:extLst>
          </p:cNvPr>
          <p:cNvSpPr txBox="1"/>
          <p:nvPr/>
        </p:nvSpPr>
        <p:spPr>
          <a:xfrm>
            <a:off x="7947842" y="1688068"/>
            <a:ext cx="407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Cushing et al. (2007)</a:t>
            </a:r>
          </a:p>
        </p:txBody>
      </p:sp>
    </p:spTree>
    <p:extLst>
      <p:ext uri="{BB962C8B-B14F-4D97-AF65-F5344CB8AC3E}">
        <p14:creationId xmlns:p14="http://schemas.microsoft.com/office/powerpoint/2010/main" val="144712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0A1E-D0AC-7D3D-F022-A8960D2B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so interesting about pits?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395E5-1C84-DEA3-DF91-6AE47B89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6251"/>
            <a:ext cx="4522325" cy="357273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alignment of pits into chains may also signify the presence of intact lava tubes.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Lava tubes on Mars are expected to be larger in volume than on Earth.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…and even larger on the Moon!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BB1B9-FF72-87C7-3B2D-4EE8A50E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07838"/>
            <a:ext cx="10019190" cy="613638"/>
          </a:xfrm>
        </p:spPr>
        <p:txBody>
          <a:bodyPr/>
          <a:lstStyle/>
          <a:p>
            <a:pPr algn="l"/>
            <a:r>
              <a:rPr lang="en-US" b="0" dirty="0" err="1"/>
              <a:t>Sauro</a:t>
            </a:r>
            <a:r>
              <a:rPr lang="en-US" b="0" dirty="0"/>
              <a:t> et al. (2020) </a:t>
            </a:r>
            <a:r>
              <a:rPr lang="en-US" dirty="0"/>
              <a:t>Lava tubes on Earth, Moon and Mars: A review on their size and morphology revealed by comparative planetology</a:t>
            </a:r>
            <a:r>
              <a:rPr lang="en-US" b="0" dirty="0"/>
              <a:t>, Earth-Science Reviews, 209, 103288, https://doi.org/10.1016/j.earscirev.2020.103288.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1D951-3A02-E9CD-F758-2D02D794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 descr="A picture containing text, cabinet&#10;&#10;Description automatically generated">
            <a:extLst>
              <a:ext uri="{FF2B5EF4-FFF2-40B4-BE49-F238E27FC236}">
                <a16:creationId xmlns:a16="http://schemas.microsoft.com/office/drawing/2014/main" id="{3102F09F-E33E-B0DA-0B88-DA8396A64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097" y="1201551"/>
            <a:ext cx="6277733" cy="431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F2242-FD59-7A6A-F814-AAF82FE39B7E}"/>
              </a:ext>
            </a:extLst>
          </p:cNvPr>
          <p:cNvSpPr txBox="1"/>
          <p:nvPr/>
        </p:nvSpPr>
        <p:spPr>
          <a:xfrm>
            <a:off x="9687498" y="832219"/>
            <a:ext cx="23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Sauro</a:t>
            </a:r>
            <a:r>
              <a:rPr lang="en-GB" dirty="0"/>
              <a:t>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98808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FAF1EA2-82C5-DBD7-E2A9-1C347EB7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61" y="1082520"/>
            <a:ext cx="4226130" cy="4569792"/>
          </a:xfrm>
          <a:prstGeom prst="snip1Rect">
            <a:avLst>
              <a:gd name="adj" fmla="val 45371"/>
            </a:avLst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55F210-8D59-CFE4-CAB5-67D85527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354"/>
            <a:ext cx="6202680" cy="1264143"/>
          </a:xfrm>
        </p:spPr>
        <p:txBody>
          <a:bodyPr/>
          <a:lstStyle/>
          <a:p>
            <a:r>
              <a:rPr lang="en-GB" dirty="0"/>
              <a:t>Why Martian Pits?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0E010-E333-C881-3D0C-3080C6724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299317"/>
            <a:ext cx="6793282" cy="335299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Ice caves have been shown to be stable across much of Mars.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 ceiling thicknesses can cause “cold trapping”.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Astronauts would experience high doses of ionising radiation on Mars.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Caves have been identified as “the best option” for a Martian habitat in terms of radiation exposure (</a:t>
            </a:r>
            <a:r>
              <a:rPr lang="en-GB" dirty="0" err="1"/>
              <a:t>Atri</a:t>
            </a:r>
            <a:r>
              <a:rPr lang="en-GB" dirty="0"/>
              <a:t> et al. 2022).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4942-A238-5777-5732-05ED55DE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652312"/>
            <a:ext cx="10170110" cy="1069163"/>
          </a:xfrm>
        </p:spPr>
        <p:txBody>
          <a:bodyPr anchor="b"/>
          <a:lstStyle/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Williams et al. (2010)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ice caves exist on Mars?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, Icarus, Volume 209, Issue 2, Pages 358-368, ISSN 0019-1035, https://doi.org/10.1016/j.icarus.2010.03.039.</a:t>
            </a:r>
          </a:p>
          <a:p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400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b="0" dirty="0" err="1">
                <a:solidFill>
                  <a:schemeClr val="bg1">
                    <a:lumMod val="50000"/>
                  </a:schemeClr>
                </a:solidFill>
              </a:rPr>
              <a:t>Atri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</a:rPr>
              <a:t> et al. (2022)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Crewed Missions to Mars: Modelling the Impact of Astrophysical Charged Particles on Astronauts and Assessing Health Effects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</a:rPr>
              <a:t>, https://doi.org/10.48550/arXiv.2208.00892.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C3C6F-7584-F08A-D0A7-A525C1D1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Martian Pit Shadow Extractor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BBF69-6AD9-D72A-32E6-BEE52F08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310" y="6356350"/>
            <a:ext cx="34549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468F4-BD93-291B-C78E-733EA5967BED}"/>
              </a:ext>
            </a:extLst>
          </p:cNvPr>
          <p:cNvSpPr txBox="1"/>
          <p:nvPr/>
        </p:nvSpPr>
        <p:spPr>
          <a:xfrm>
            <a:off x="9577303" y="1263677"/>
            <a:ext cx="26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Williams et al. (2010)</a:t>
            </a:r>
          </a:p>
        </p:txBody>
      </p:sp>
    </p:spTree>
    <p:extLst>
      <p:ext uri="{BB962C8B-B14F-4D97-AF65-F5344CB8AC3E}">
        <p14:creationId xmlns:p14="http://schemas.microsoft.com/office/powerpoint/2010/main" val="89048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F652-DE40-3433-86B6-5FC022DC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automate this process?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28112-5DE3-511B-B89B-E054894A8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25950"/>
            <a:ext cx="5037229" cy="354303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Current Martian cave catalogue (Mars Global Cave </a:t>
            </a:r>
            <a:r>
              <a:rPr lang="en-GB" sz="2400" dirty="0" err="1"/>
              <a:t>Catalog</a:t>
            </a:r>
            <a:r>
              <a:rPr lang="en-GB" sz="2400" dirty="0"/>
              <a:t>, MGC</a:t>
            </a:r>
            <a:r>
              <a:rPr lang="en-GB" sz="2400" baseline="30000" dirty="0"/>
              <a:t>3</a:t>
            </a:r>
            <a:r>
              <a:rPr lang="en-GB" sz="2400" dirty="0"/>
              <a:t>) has &gt; 1,000 features.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Moon catalogues are also being developed.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Deep Learning is being used to detect more pits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3741C-65D9-4543-1074-7034FE14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23246"/>
            <a:ext cx="10241132" cy="498229"/>
          </a:xfrm>
        </p:spPr>
        <p:txBody>
          <a:bodyPr/>
          <a:lstStyle/>
          <a:p>
            <a:pPr algn="l"/>
            <a:r>
              <a:rPr lang="en-GB" b="0" dirty="0" err="1"/>
              <a:t>Nodjoumi</a:t>
            </a:r>
            <a:r>
              <a:rPr lang="en-GB" b="0" dirty="0"/>
              <a:t> et al. (2021) </a:t>
            </a:r>
            <a:r>
              <a:rPr lang="en-GB" dirty="0"/>
              <a:t>DEEP LEARNING OBJECT DETECTION FOR MAPPING CAVE CANDIDATES ON MARS: BUILDING UP THE MARS GLOBAL CAVE CANDIDATE CATALOG (MGC^3)</a:t>
            </a:r>
            <a:r>
              <a:rPr lang="en-GB" b="0" dirty="0"/>
              <a:t>. </a:t>
            </a:r>
            <a:r>
              <a:rPr lang="en-GB" b="0" dirty="0" err="1"/>
              <a:t>LPSc</a:t>
            </a:r>
            <a:r>
              <a:rPr lang="en-GB" b="0" dirty="0"/>
              <a:t> 2021 (LPI Contrib. No. 2548)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3DD2D-A2EC-14B5-E7F1-0A7C877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9332" y="6356350"/>
            <a:ext cx="274468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 descr="Letter&#10;&#10;Description automatically generated with low confidence">
            <a:extLst>
              <a:ext uri="{FF2B5EF4-FFF2-40B4-BE49-F238E27FC236}">
                <a16:creationId xmlns:a16="http://schemas.microsoft.com/office/drawing/2014/main" id="{2465C3E7-5A34-4515-A558-0D4E92D72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766" y="1770654"/>
            <a:ext cx="6095806" cy="3830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71A8-0945-81BC-107F-2F9357046B2B}"/>
              </a:ext>
            </a:extLst>
          </p:cNvPr>
          <p:cNvSpPr txBox="1"/>
          <p:nvPr/>
        </p:nvSpPr>
        <p:spPr>
          <a:xfrm>
            <a:off x="9178207" y="1401322"/>
            <a:ext cx="287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Nodjoumi</a:t>
            </a:r>
            <a:r>
              <a:rPr lang="en-GB" dirty="0"/>
              <a:t>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27116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cap="all" spc="400" dirty="0">
                <a:solidFill>
                  <a:schemeClr val="bg1"/>
                </a:solidFill>
                <a:latin typeface="+mn-lt"/>
              </a:rPr>
              <a:t>Automatically Extracting Shadows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an accurate and robust (but still simple) method of automatically extracting a pit’s shadow</a:t>
            </a:r>
          </a:p>
        </p:txBody>
      </p:sp>
    </p:spTree>
    <p:extLst>
      <p:ext uri="{BB962C8B-B14F-4D97-AF65-F5344CB8AC3E}">
        <p14:creationId xmlns:p14="http://schemas.microsoft.com/office/powerpoint/2010/main" val="36275002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0</TotalTime>
  <Words>1365</Words>
  <Application>Microsoft Office PowerPoint</Application>
  <PresentationFormat>Widescreen</PresentationFormat>
  <Paragraphs>183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Univers</vt:lpstr>
      <vt:lpstr>GradientUnivers</vt:lpstr>
      <vt:lpstr>Martian Pit Shadow Extractor (MAPS)</vt:lpstr>
      <vt:lpstr>Topics</vt:lpstr>
      <vt:lpstr>Introduction to MAPS</vt:lpstr>
      <vt:lpstr>Why Pits?</vt:lpstr>
      <vt:lpstr>What’s so interesting about pits?</vt:lpstr>
      <vt:lpstr>What’s so interesting about pits?</vt:lpstr>
      <vt:lpstr>Why Martian Pits?</vt:lpstr>
      <vt:lpstr>Why automate this process?</vt:lpstr>
      <vt:lpstr>Automatically Extracting Shadows</vt:lpstr>
      <vt:lpstr>Using K-means Clustering and Silhouette Analysis</vt:lpstr>
      <vt:lpstr>Turning A Shadow into a Depth</vt:lpstr>
      <vt:lpstr>Calculating the Apparent Depth of Martian Pits</vt:lpstr>
      <vt:lpstr>Calculating the Apparent Depth of Martian Pits</vt:lpstr>
      <vt:lpstr>Apparent Depth Profile</vt:lpstr>
      <vt:lpstr>Summary of MAPS Algorithm</vt:lpstr>
      <vt:lpstr>Testing MAPS on  HiRISE Images</vt:lpstr>
      <vt:lpstr>Testing MAPS’s Shadow Extraction on HiRISE Images</vt:lpstr>
      <vt:lpstr>Applying MAPS to a  pit Catalogue</vt:lpstr>
      <vt:lpstr>Depth Against Diameter</vt:lpstr>
      <vt:lpstr>Emission Angle Affects Apparent Depth Calculation</vt:lpstr>
      <vt:lpstr>Emission Angle Affects Apparent Depth Calculation</vt:lpstr>
      <vt:lpstr>Summary</vt:lpstr>
      <vt:lpstr>Thank you for your attention!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Martian Pit Shadow Extractor (MAPS)</dc:title>
  <dc:creator>Daniel Le Corre</dc:creator>
  <cp:lastModifiedBy>Daniel Le Corre</cp:lastModifiedBy>
  <cp:revision>33</cp:revision>
  <dcterms:created xsi:type="dcterms:W3CDTF">2022-09-11T07:51:16Z</dcterms:created>
  <dcterms:modified xsi:type="dcterms:W3CDTF">2022-09-20T08:37:33Z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